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67" r:id="rId21"/>
    <p:sldId id="268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FF5F7-BD60-45FF-A7C8-7F5C98B0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73243F-0CBF-480A-9000-29ED68AE1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B1380-6F16-40C5-879A-8DB3F5B7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EEECC-5A65-4E9D-8326-EF812331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CB43F-49A9-4ACF-92B3-8688D1A2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7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38AC2-EAEF-4038-BA95-934EC14E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BC8E83-85F4-485B-BA64-606F73E2F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31939-3A13-4759-901A-E04CCD57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105486-5935-43FC-AF3B-F0A5F88E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0DF-E555-4BE0-8ACE-78610A1B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3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F0B102-4882-408B-8F00-A225800BA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77792A-CD38-4226-9107-C69E61CA7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14003-F5C2-4A86-8DA0-5C6BEEEE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6A8BF-3E53-48D5-A172-4D4C87C7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166228-57F4-48AB-8265-FFFC6E70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1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D6D53-E67C-4933-8A2D-846731FE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F7DFB-6D5F-4293-9360-CB9757AB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F4321-E59A-4913-A9C7-2ED81D93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F35C6A-6D05-4CA6-A6AD-A4F17938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FCF4B-94D2-4122-89D7-62ECF580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8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926A6-557F-41F3-8B70-8442DA6E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97E8C1-A6CA-42FF-9D3D-B4B87FB88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BC73E-18F8-4ACD-B401-1C43A600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4D94E-8BF6-47A2-BA96-BC677748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61FDD-E372-4D49-B3E1-48D6BF06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C68D-E05E-4D49-A644-03FBBA50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B4A94-1D8B-463C-BAA8-B0AEEC99E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A514D0-09AE-417D-812E-8A3DF5DD6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C4D15-458B-4993-AFC2-1DD1F4EB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8D1B4B-69F6-449B-ADF6-889A3143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DEF5C3-DD9A-4CC8-8533-D6AC40D3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44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1E4B8-484D-4873-ADC7-F74F81B2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AF7D6-DC7C-428C-ADA5-A0C7C762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53B7BA-C1F9-4CB7-A6C7-90403C98B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BA6538-9989-41A8-92DF-F1C86F7C4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0AE16-8D9E-439D-B0C9-F8E83481B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D0B6AC-B37D-4518-8049-BBEEEA79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300A52-E942-4FD8-BD35-6EEB58F9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4A7471-9BE8-4E8A-99CA-F21A2C14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1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C3CF5-DE67-4C73-AFED-6259F86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BDC9E9-CED0-4667-A80E-C415815B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8D414A-B974-439D-B89D-54BA6D3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8E0A9B-9DFC-403A-977F-48F551DF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87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865720-F192-4C42-985D-A8E7F051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9B016A-C622-4B7E-BA9F-E2F36B73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280554-9B78-46A2-8EBD-722B67E5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6D23D-8398-4BE6-9412-A7F4C045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AA968-99E6-4B6A-B8BA-7A3BDC87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144ACC-D3FF-4CDB-A183-E02D769A5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78508-D584-4AD3-BC59-0911B841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3A28AE-1924-4A7D-B905-8F88D1F4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348F3-C6FC-47B6-AE70-0B73897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3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3E5BC-73B8-4A65-841F-0322498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7D5FC5-AA92-49C2-9CDB-15507BF4D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9B0A41-05F8-4B92-8AE2-18279D382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EF0328-8EC8-4722-9E89-A9353A11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4EC3E8-58A9-4386-933D-99D77EC8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177AD-6DB3-4F7D-923B-1C450FBC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6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8EA853-7EBA-4097-A684-843D83FB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A6FB65-FEEC-4E9C-83BC-15F4BEECB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BDBCE-BC29-46D8-BA9F-4789C3E27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C8C18-A461-46EB-9CDD-989AE882FA53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F0907-B9D4-4ADF-A860-8C99E62BE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7F5EA-32D1-4BCB-A7C8-DA41A80AA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9AB04-0117-4D01-B6DA-45F5BF5C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3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E8A14-1D6E-4F15-9AB6-C5D96CB8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F50721-FD63-4C1A-AF7A-E032FBF0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873008" cy="57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3895F-2DB8-4FAC-9ADB-B1DC541A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Data Sets and Metrics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6D0034-22D3-4D78-8CDA-54CC3EF996B6}"/>
              </a:ext>
            </a:extLst>
          </p:cNvPr>
          <p:cNvSpPr txBox="1"/>
          <p:nvPr/>
        </p:nvSpPr>
        <p:spPr>
          <a:xfrm>
            <a:off x="1464816" y="2024109"/>
            <a:ext cx="873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Picture &amp; Text: </a:t>
            </a:r>
            <a:r>
              <a:rPr lang="en-US" altLang="zh-CN" sz="2000" b="1" dirty="0"/>
              <a:t>MSCOCO.</a:t>
            </a:r>
            <a:r>
              <a:rPr lang="en-US" altLang="zh-CN" sz="2000" dirty="0"/>
              <a:t> 82,783 images for training, 1,000 for development, and another 1,000 for testing. Each image is associated with 5 captions</a:t>
            </a:r>
          </a:p>
          <a:p>
            <a:endParaRPr lang="en-US" altLang="zh-CN" sz="2000" b="1" dirty="0"/>
          </a:p>
          <a:p>
            <a:r>
              <a:rPr lang="en-US" altLang="zh-CN" sz="2000" dirty="0"/>
              <a:t>Golden Tree: Apply </a:t>
            </a:r>
            <a:r>
              <a:rPr lang="en-US" altLang="zh-CN" sz="2000" b="1" dirty="0" err="1"/>
              <a:t>Benepar</a:t>
            </a:r>
            <a:r>
              <a:rPr lang="en-US" altLang="zh-CN" sz="2000" b="1" dirty="0"/>
              <a:t>[1]</a:t>
            </a:r>
            <a:r>
              <a:rPr lang="en-US" altLang="zh-CN" sz="2000" dirty="0"/>
              <a:t> with state-of-the-art performance (95.52 F1 score) on </a:t>
            </a:r>
            <a:r>
              <a:rPr lang="en-US" altLang="zh-CN" sz="2000" i="1" dirty="0"/>
              <a:t>Wall Street Journal</a:t>
            </a:r>
            <a:r>
              <a:rPr lang="en-US" altLang="zh-CN" sz="2000" dirty="0"/>
              <a:t> test set.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A85841-A04D-4D61-A43E-FAC3E908F55F}"/>
              </a:ext>
            </a:extLst>
          </p:cNvPr>
          <p:cNvSpPr/>
          <p:nvPr/>
        </p:nvSpPr>
        <p:spPr>
          <a:xfrm>
            <a:off x="1384917" y="6056764"/>
            <a:ext cx="7942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[1].Nikita </a:t>
            </a:r>
            <a:r>
              <a:rPr lang="en-US" altLang="zh-CN" sz="1400" dirty="0" err="1"/>
              <a:t>Kitaev</a:t>
            </a:r>
            <a:r>
              <a:rPr lang="en-US" altLang="zh-CN" sz="1400" dirty="0"/>
              <a:t> and Dan Klein. ACL2018. Constituency parsing with a self-attentive encoder.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339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C103900-5F75-4BE1-8555-D7CBCB169F7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Result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A45E6-6196-40EB-B448-34C53F36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40" y="174034"/>
            <a:ext cx="8826542" cy="5312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DD3C84-66A6-4A81-9F07-F84827B1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42" y="5418603"/>
            <a:ext cx="6925924" cy="1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9CEA3-7873-4821-857D-DA379756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-6988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Results: Data Efficiency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B4D36-F8FA-42A8-9BA2-442EC4DCB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2" y="1906155"/>
            <a:ext cx="4895850" cy="3667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F0BD5F-E8BF-49E0-A1EA-705CD996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02" y="1906155"/>
            <a:ext cx="4907151" cy="35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3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255E9-897D-41EC-8948-688D3340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What is Learned in Visually Grounded Neural Syntax Acquisition </a:t>
            </a:r>
            <a:r>
              <a:rPr lang="en-US" altLang="zh-CN" sz="2400" dirty="0"/>
              <a:t>ACL2020</a:t>
            </a:r>
            <a:r>
              <a:rPr lang="en-US" altLang="zh-CN" sz="2800" b="1" dirty="0"/>
              <a:t> </a:t>
            </a:r>
            <a:r>
              <a:rPr lang="en-US" altLang="zh-CN" sz="2000" i="0" dirty="0">
                <a:effectLst/>
                <a:latin typeface="Arial" panose="020B0604020202020204" pitchFamily="34" charset="0"/>
              </a:rPr>
              <a:t>Noriyuki Kojima, </a:t>
            </a:r>
            <a:r>
              <a:rPr lang="en-US" altLang="zh-CN" sz="2000" i="0" dirty="0" err="1">
                <a:effectLst/>
                <a:latin typeface="Arial" panose="020B0604020202020204" pitchFamily="34" charset="0"/>
              </a:rPr>
              <a:t>Hadar</a:t>
            </a:r>
            <a:r>
              <a:rPr lang="en-US" altLang="zh-CN" sz="2000" i="0" dirty="0">
                <a:effectLst/>
                <a:latin typeface="Arial" panose="020B0604020202020204" pitchFamily="34" charset="0"/>
              </a:rPr>
              <a:t> Averbuch-</a:t>
            </a:r>
            <a:r>
              <a:rPr lang="en-US" altLang="zh-CN" sz="2000" i="0" dirty="0" err="1">
                <a:effectLst/>
                <a:latin typeface="Arial" panose="020B0604020202020204" pitchFamily="34" charset="0"/>
              </a:rPr>
              <a:t>Elor</a:t>
            </a:r>
            <a:r>
              <a:rPr lang="en-US" altLang="zh-CN" sz="2000" i="0" dirty="0">
                <a:effectLst/>
                <a:latin typeface="Arial" panose="020B0604020202020204" pitchFamily="34" charset="0"/>
              </a:rPr>
              <a:t>, Alexander Rush and Yoav </a:t>
            </a:r>
            <a:r>
              <a:rPr lang="en-US" altLang="zh-CN" sz="2000" i="0" dirty="0" err="1">
                <a:effectLst/>
                <a:latin typeface="Arial" panose="020B0604020202020204" pitchFamily="34" charset="0"/>
              </a:rPr>
              <a:t>Artz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1B045D-EA12-4E3C-9EFC-761FA9093A71}"/>
              </a:ext>
            </a:extLst>
          </p:cNvPr>
          <p:cNvSpPr txBox="1"/>
          <p:nvPr/>
        </p:nvSpPr>
        <p:spPr>
          <a:xfrm>
            <a:off x="963890" y="1797865"/>
            <a:ext cx="888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Keeping the same inference algorithm and learning procedure. </a:t>
            </a:r>
            <a:r>
              <a:rPr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onstraining model expressivity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D6968-67AE-4CBC-BCE2-3A38DA068732}"/>
              </a:ext>
            </a:extLst>
          </p:cNvPr>
          <p:cNvSpPr txBox="1"/>
          <p:nvPr/>
        </p:nvSpPr>
        <p:spPr>
          <a:xfrm>
            <a:off x="1206629" y="2444196"/>
            <a:ext cx="872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en-US" altLang="zh-CN" b="1" dirty="0"/>
              <a:t>Embedding Bottleneck </a:t>
            </a:r>
            <a:r>
              <a:rPr lang="zh-CN" altLang="en-US" b="1" dirty="0"/>
              <a:t>：</a:t>
            </a:r>
            <a:r>
              <a:rPr lang="en-US" altLang="zh-CN" dirty="0"/>
              <a:t>Embedding from 512 to 1 by a MLP. 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B2558-7F5A-42AC-815E-561BA8E91F52}"/>
              </a:ext>
            </a:extLst>
          </p:cNvPr>
          <p:cNvSpPr txBox="1"/>
          <p:nvPr/>
        </p:nvSpPr>
        <p:spPr>
          <a:xfrm>
            <a:off x="1206629" y="2862850"/>
            <a:ext cx="872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en-US" altLang="zh-CN" b="1" dirty="0"/>
              <a:t>Simiplified Scoring</a:t>
            </a:r>
            <a:r>
              <a:rPr lang="zh-CN" altLang="en-US" b="1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A7808B-DFE3-4A2C-8370-08E4CAD2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1" y="3262236"/>
            <a:ext cx="58674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C7E563-3D1E-4B21-825B-BD50C33E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1" y="3777811"/>
            <a:ext cx="5248275" cy="8572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F4CA56-1809-4922-A7BA-40B2FE277FD7}"/>
              </a:ext>
            </a:extLst>
          </p:cNvPr>
          <p:cNvSpPr txBox="1"/>
          <p:nvPr/>
        </p:nvSpPr>
        <p:spPr>
          <a:xfrm>
            <a:off x="1206630" y="472319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</a:rPr>
              <a:t>3.Reduced Dimension Combine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BC3CF5-AF04-4F76-B17D-5AFD11F0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522" y="5092523"/>
            <a:ext cx="5090917" cy="15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0C727-69BE-4022-B951-A807862D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3DBF9-9EB8-4DEA-89C3-EA2B61B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9" y="-150828"/>
            <a:ext cx="5359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21551-77DA-4721-8C3A-7BBD4EB4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The token embedding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4B37F-FEFE-433E-904F-4D4AE0BB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44" y="1690689"/>
            <a:ext cx="6099615" cy="40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12FD8-9281-4A8C-8563-F8D33327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Is the concreteness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F0FD47-5F48-4096-94DC-98B21302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3" y="1859684"/>
            <a:ext cx="5899115" cy="3372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D2C4F1-CDE4-4404-B37B-FF0D06FE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739"/>
            <a:ext cx="5762796" cy="23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198C3-4216-4DDC-A516-A3D19090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3E281-CB90-44A9-BCCF-0783394A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73235"/>
            <a:ext cx="11001081" cy="3487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A8F65E-0872-445E-B660-8016A6577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3231762"/>
            <a:ext cx="10582373" cy="36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3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91FE3-9FDC-4C77-AB7E-4A6A06CC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32" y="1200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In test: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Change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Abstract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to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Concreteness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63FB6-22CD-4484-A09F-00796668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3" y="1445591"/>
            <a:ext cx="5930245" cy="44781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B84C5A-4198-4E43-B75B-99760D318560}"/>
              </a:ext>
            </a:extLst>
          </p:cNvPr>
          <p:cNvSpPr txBox="1"/>
          <p:nvPr/>
        </p:nvSpPr>
        <p:spPr>
          <a:xfrm>
            <a:off x="6186341" y="2111852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For example, instead of parsing the original caption "girl holding a picture," we parse "elephant holding an elephant."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3FE179-5807-4BC0-8775-C47E83B09F99}"/>
              </a:ext>
            </a:extLst>
          </p:cNvPr>
          <p:cNvSpPr txBox="1"/>
          <p:nvPr/>
        </p:nvSpPr>
        <p:spPr>
          <a:xfrm>
            <a:off x="3393649" y="6211669"/>
            <a:ext cx="8995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>
                <a:effectLst/>
                <a:latin typeface="Arial" panose="020B0604020202020204" pitchFamily="34" charset="0"/>
              </a:rPr>
              <a:t>Chris Dyer, </a:t>
            </a:r>
            <a:r>
              <a:rPr lang="en-US" altLang="zh-CN" i="0" dirty="0" err="1">
                <a:effectLst/>
                <a:latin typeface="Arial" panose="020B0604020202020204" pitchFamily="34" charset="0"/>
              </a:rPr>
              <a:t>Gábor</a:t>
            </a:r>
            <a:r>
              <a:rPr lang="en-US" altLang="zh-CN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i="0" dirty="0" err="1">
                <a:effectLst/>
                <a:latin typeface="Arial" panose="020B0604020202020204" pitchFamily="34" charset="0"/>
              </a:rPr>
              <a:t>Melis</a:t>
            </a:r>
            <a:r>
              <a:rPr lang="en-US" altLang="zh-CN" i="0" dirty="0">
                <a:effectLst/>
                <a:latin typeface="Arial" panose="020B0604020202020204" pitchFamily="34" charset="0"/>
              </a:rPr>
              <a:t>, and Phil </a:t>
            </a:r>
            <a:r>
              <a:rPr lang="en-US" altLang="zh-CN" i="0" dirty="0" err="1">
                <a:effectLst/>
                <a:latin typeface="Arial" panose="020B0604020202020204" pitchFamily="34" charset="0"/>
              </a:rPr>
              <a:t>Blunsom</a:t>
            </a:r>
            <a:r>
              <a:rPr lang="en-US" altLang="zh-CN" i="0" dirty="0">
                <a:effectLst/>
                <a:latin typeface="Arial" panose="020B0604020202020204" pitchFamily="34" charset="0"/>
              </a:rPr>
              <a:t>. 2019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. A critical analysis of biased parsers in unsupervised </a:t>
            </a:r>
            <a:r>
              <a:rPr lang="en-US" altLang="zh-CN" b="1" i="0" dirty="0" err="1">
                <a:effectLst/>
                <a:latin typeface="Arial" panose="020B0604020202020204" pitchFamily="34" charset="0"/>
              </a:rPr>
              <a:t>parsing.</a:t>
            </a:r>
            <a:r>
              <a:rPr lang="en-US" altLang="zh-CN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altLang="zh-CN" i="0" dirty="0">
                <a:effectLst/>
                <a:latin typeface="Arial" panose="020B0604020202020204" pitchFamily="34" charset="0"/>
              </a:rPr>
              <a:t> preprint arXiv:1909.09428.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40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561D9-5F67-458D-96EC-1B87C885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0" dirty="0">
                <a:effectLst/>
                <a:latin typeface="Arial" panose="020B0604020202020204" pitchFamily="34" charset="0"/>
              </a:rPr>
              <a:t>Grounded PCFG Induction with Images </a:t>
            </a:r>
            <a:r>
              <a:rPr lang="en-US" altLang="zh-CN" sz="1600" dirty="0">
                <a:latin typeface="Arial" panose="020B0604020202020204" pitchFamily="34" charset="0"/>
              </a:rPr>
              <a:t>AACL2019</a:t>
            </a:r>
            <a:r>
              <a:rPr lang="en-US" altLang="zh-CN" sz="2400" b="1" dirty="0">
                <a:latin typeface="Arial" panose="020B0604020202020204" pitchFamily="34" charset="0"/>
              </a:rPr>
              <a:t> </a:t>
            </a:r>
            <a:r>
              <a:rPr lang="en-US" altLang="zh-CN" sz="1600" i="0" dirty="0" err="1">
                <a:effectLst/>
                <a:latin typeface="Arial" panose="020B0604020202020204" pitchFamily="34" charset="0"/>
              </a:rPr>
              <a:t>Lifeng</a:t>
            </a:r>
            <a:r>
              <a:rPr lang="en-US" altLang="zh-CN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i="0" dirty="0" err="1">
                <a:effectLst/>
                <a:latin typeface="Arial" panose="020B0604020202020204" pitchFamily="34" charset="0"/>
              </a:rPr>
              <a:t>Jin</a:t>
            </a:r>
            <a:r>
              <a:rPr lang="en-US" altLang="zh-CN" sz="1600" i="0" dirty="0">
                <a:effectLst/>
                <a:latin typeface="Arial" panose="020B0604020202020204" pitchFamily="34" charset="0"/>
              </a:rPr>
              <a:t> and William Schuler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851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558294-9CF9-44FB-8664-FC33EABEABDC}"/>
              </a:ext>
            </a:extLst>
          </p:cNvPr>
          <p:cNvSpPr txBox="1"/>
          <p:nvPr/>
        </p:nvSpPr>
        <p:spPr>
          <a:xfrm>
            <a:off x="1793289" y="941033"/>
            <a:ext cx="89309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Visually Grounded Neural Syntax Acquisition</a:t>
            </a:r>
          </a:p>
          <a:p>
            <a:r>
              <a:rPr lang="en-US" altLang="zh-CN" sz="2000" dirty="0"/>
              <a:t>ACL2019 </a:t>
            </a:r>
            <a:r>
              <a:rPr lang="en-US" altLang="zh-CN" sz="2000" dirty="0" err="1"/>
              <a:t>Haoyue</a:t>
            </a:r>
            <a:r>
              <a:rPr lang="en-US" altLang="zh-CN" sz="2000" dirty="0"/>
              <a:t> Shi, </a:t>
            </a:r>
            <a:r>
              <a:rPr lang="en-US" altLang="zh-CN" sz="2000" dirty="0" err="1"/>
              <a:t>Jiayuan</a:t>
            </a:r>
            <a:r>
              <a:rPr lang="en-US" altLang="zh-CN" sz="2000" dirty="0"/>
              <a:t> Mao, Kevin </a:t>
            </a:r>
            <a:r>
              <a:rPr lang="en-US" altLang="zh-CN" sz="2000" dirty="0" err="1"/>
              <a:t>Gimpel</a:t>
            </a:r>
            <a:r>
              <a:rPr lang="en-US" altLang="zh-CN" sz="2000" dirty="0"/>
              <a:t>, Karen Livescu</a:t>
            </a:r>
          </a:p>
          <a:p>
            <a:endParaRPr lang="en-US" altLang="zh-CN" sz="2000" b="1" dirty="0"/>
          </a:p>
          <a:p>
            <a:r>
              <a:rPr lang="en-US" altLang="zh-CN" sz="2000" dirty="0"/>
              <a:t>What is Learned in Visually Grounded Neural Syntax Acquisition </a:t>
            </a:r>
          </a:p>
          <a:p>
            <a:r>
              <a:rPr lang="en-US" altLang="zh-CN" sz="2000" dirty="0"/>
              <a:t>ACL2020 Noriyuki Kojima, </a:t>
            </a:r>
            <a:r>
              <a:rPr lang="en-US" altLang="zh-CN" sz="2000" dirty="0" err="1"/>
              <a:t>Hadar</a:t>
            </a:r>
            <a:r>
              <a:rPr lang="en-US" altLang="zh-CN" sz="2000" dirty="0"/>
              <a:t> Averbuch-</a:t>
            </a:r>
            <a:r>
              <a:rPr lang="en-US" altLang="zh-CN" sz="2000" dirty="0" err="1"/>
              <a:t>Elor</a:t>
            </a:r>
            <a:r>
              <a:rPr lang="en-US" altLang="zh-CN" sz="2000" dirty="0"/>
              <a:t>, Alexander Rush and Yoav </a:t>
            </a:r>
            <a:r>
              <a:rPr lang="en-US" altLang="zh-CN" sz="2000" dirty="0" err="1"/>
              <a:t>Artz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Compound Probabilistic Context-Free Grammars for Grammar Induction </a:t>
            </a:r>
          </a:p>
          <a:p>
            <a:r>
              <a:rPr lang="en-US" altLang="zh-CN" sz="2000" dirty="0"/>
              <a:t>ACL2019 Yoon Kim, Chris Dyer, Alexander M. Rush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Visually Grounded Compound PCFGs</a:t>
            </a:r>
          </a:p>
          <a:p>
            <a:r>
              <a:rPr lang="en-US" altLang="zh-CN" sz="2000" dirty="0"/>
              <a:t>EMNLP2020 </a:t>
            </a:r>
            <a:r>
              <a:rPr lang="en-US" altLang="zh-CN" sz="2000" dirty="0" err="1"/>
              <a:t>Yangpeng</a:t>
            </a:r>
            <a:r>
              <a:rPr lang="en-US" altLang="zh-CN" sz="2000" dirty="0"/>
              <a:t> Zhao, Ivan </a:t>
            </a:r>
            <a:r>
              <a:rPr lang="en-US" altLang="zh-CN" sz="2000" dirty="0" err="1"/>
              <a:t>Titov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Video-aided Unsupervised Grammar Induction</a:t>
            </a:r>
          </a:p>
          <a:p>
            <a:r>
              <a:rPr lang="en-US" altLang="zh-CN" sz="2000" dirty="0"/>
              <a:t>NAACL2021 </a:t>
            </a:r>
            <a:r>
              <a:rPr lang="en-US" altLang="zh-CN" sz="2000" dirty="0" err="1"/>
              <a:t>Songyang</a:t>
            </a:r>
            <a:r>
              <a:rPr lang="en-US" altLang="zh-CN" sz="2000" dirty="0"/>
              <a:t> Zhang, </a:t>
            </a:r>
            <a:r>
              <a:rPr lang="en-US" altLang="zh-CN" sz="2000" dirty="0" err="1"/>
              <a:t>Linfeng</a:t>
            </a:r>
            <a:r>
              <a:rPr lang="en-US" altLang="zh-CN" sz="2000" dirty="0"/>
              <a:t> Song,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Jin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Kun</a:t>
            </a:r>
            <a:r>
              <a:rPr lang="en-US" altLang="zh-CN" sz="2000" dirty="0"/>
              <a:t> Xu, Dong Yu, </a:t>
            </a:r>
            <a:r>
              <a:rPr lang="en-US" altLang="zh-CN" sz="2000" dirty="0" err="1"/>
              <a:t>Jiebo</a:t>
            </a:r>
            <a:r>
              <a:rPr lang="en-US" altLang="zh-CN" sz="2000" dirty="0"/>
              <a:t> Luo </a:t>
            </a:r>
          </a:p>
        </p:txBody>
      </p:sp>
    </p:spTree>
    <p:extLst>
      <p:ext uri="{BB962C8B-B14F-4D97-AF65-F5344CB8AC3E}">
        <p14:creationId xmlns:p14="http://schemas.microsoft.com/office/powerpoint/2010/main" val="416240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3E7501-3F19-40FD-BB88-0E1AD920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73" y="2166937"/>
            <a:ext cx="7800975" cy="252412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221A2B4-9259-42BF-96F3-5864024A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8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86178-24B9-415E-8124-56860E02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P-CFG</a:t>
            </a:r>
            <a:r>
              <a:rPr lang="en-US" altLang="zh-CN" dirty="0">
                <a:solidFill>
                  <a:srgbClr val="0070C0"/>
                </a:solidFill>
              </a:rPr>
              <a:t>: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E7D331-D58B-4B39-9C7E-E7BFF757BADC}"/>
              </a:ext>
            </a:extLst>
          </p:cNvPr>
          <p:cNvSpPr/>
          <p:nvPr/>
        </p:nvSpPr>
        <p:spPr>
          <a:xfrm>
            <a:off x="3048000" y="7047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Compound Probabilistic Context-Free Grammars for Grammar Induction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83A3BD-1842-46A6-A5C6-7FA0D6AD5410}"/>
              </a:ext>
            </a:extLst>
          </p:cNvPr>
          <p:cNvSpPr txBox="1"/>
          <p:nvPr/>
        </p:nvSpPr>
        <p:spPr>
          <a:xfrm>
            <a:off x="1349604" y="1690688"/>
            <a:ext cx="94927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CFG: </a:t>
            </a:r>
            <a:r>
              <a:rPr lang="en-US" altLang="zh-CN" sz="2800" dirty="0"/>
              <a:t>5-tuple                               </a:t>
            </a:r>
          </a:p>
          <a:p>
            <a:r>
              <a:rPr lang="en-US" altLang="zh-CN" sz="2800" b="1" dirty="0"/>
              <a:t>           </a:t>
            </a:r>
            <a:r>
              <a:rPr lang="en-US" altLang="zh-CN" sz="2800" dirty="0"/>
              <a:t>Start	 symbol</a:t>
            </a:r>
          </a:p>
          <a:p>
            <a:r>
              <a:rPr lang="en-US" altLang="zh-CN" sz="2800" b="1" dirty="0"/>
              <a:t>           </a:t>
            </a:r>
            <a:r>
              <a:rPr lang="en-US" altLang="zh-CN" sz="2800" dirty="0"/>
              <a:t>a finite set of </a:t>
            </a:r>
            <a:r>
              <a:rPr lang="en-US" altLang="zh-CN" sz="2800" dirty="0" err="1"/>
              <a:t>nonterminals</a:t>
            </a:r>
            <a:endParaRPr lang="en-US" altLang="zh-CN" sz="2800" dirty="0"/>
          </a:p>
          <a:p>
            <a:r>
              <a:rPr lang="en-US" altLang="zh-CN" sz="2800" b="1" dirty="0"/>
              <a:t>           </a:t>
            </a:r>
            <a:r>
              <a:rPr lang="en-US" altLang="zh-CN" sz="2800" dirty="0"/>
              <a:t>a finite set of </a:t>
            </a:r>
            <a:r>
              <a:rPr lang="en-US" altLang="zh-CN" sz="2800" dirty="0" err="1"/>
              <a:t>preterminals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	  a finite set of terminal symbols</a:t>
            </a:r>
          </a:p>
          <a:p>
            <a:r>
              <a:rPr lang="en-US" altLang="zh-CN" sz="2800" dirty="0"/>
              <a:t>           a finite set of rules  </a:t>
            </a:r>
          </a:p>
          <a:p>
            <a:r>
              <a:rPr lang="en-US" altLang="zh-CN" sz="2800" b="1" dirty="0"/>
              <a:t>           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7F108E-B602-4AA3-8419-CF97AB63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84" y="1723698"/>
            <a:ext cx="3000375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4A0F9D-A2C7-41CB-BA31-E9C59168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70" y="2180898"/>
            <a:ext cx="333375" cy="342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205FA4-121F-4021-A713-B16A6B5F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45" y="2647429"/>
            <a:ext cx="419100" cy="361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E4B1B4-A320-42BE-BE6F-6884FF25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770" y="3102373"/>
            <a:ext cx="323850" cy="333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88A6D5-22F0-4D39-8251-F3376C9A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770" y="3535812"/>
            <a:ext cx="304800" cy="3524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EAD37F-3C41-47D8-989B-95340C2D5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620" y="3931577"/>
            <a:ext cx="36195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A8BBF0-5B0E-4376-8AC3-53174276B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28" y="4274477"/>
            <a:ext cx="5212385" cy="144545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94C1236-8FB5-4FFB-A2D9-B9EF0BFA6BB9}"/>
              </a:ext>
            </a:extLst>
          </p:cNvPr>
          <p:cNvSpPr txBox="1"/>
          <p:nvPr/>
        </p:nvSpPr>
        <p:spPr>
          <a:xfrm>
            <a:off x="1349604" y="5736836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P: </a:t>
            </a:r>
            <a:endParaRPr lang="zh-CN" altLang="en-US" sz="2800" b="1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7028B7C-0571-4409-B6F1-FF42E77A7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170" y="5786174"/>
            <a:ext cx="20669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2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F782C-6B13-42BB-879E-6572C12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PCFG: An example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2A1C0-04A2-4BA6-AB10-C972DDFF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85" y="1401796"/>
            <a:ext cx="6772373" cy="22753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699BD8-14FF-4E16-BF9C-03C0C8387F7A}"/>
              </a:ext>
            </a:extLst>
          </p:cNvPr>
          <p:cNvSpPr txBox="1"/>
          <p:nvPr/>
        </p:nvSpPr>
        <p:spPr>
          <a:xfrm>
            <a:off x="916757" y="351862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04040"/>
                </a:solidFill>
                <a:effectLst/>
                <a:latin typeface="-apple-system"/>
              </a:rPr>
              <a:t>He met Jenny with flowers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604F5D-96AF-47EE-97BE-85A0C7A8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31" y="4004517"/>
            <a:ext cx="5735817" cy="26596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A73C59-AE5F-4340-8C0C-B54E28ACA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674" y="3669787"/>
            <a:ext cx="2948184" cy="883652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CDFEB7C-F8A1-4CAE-B0D8-EEE63F3DAFA2}"/>
              </a:ext>
            </a:extLst>
          </p:cNvPr>
          <p:cNvCxnSpPr>
            <a:cxnSpLocks/>
          </p:cNvCxnSpPr>
          <p:nvPr/>
        </p:nvCxnSpPr>
        <p:spPr>
          <a:xfrm>
            <a:off x="7506664" y="1653719"/>
            <a:ext cx="0" cy="470159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BE2262F-31F6-4D39-8ACE-D1E5CD249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481" y="1693713"/>
            <a:ext cx="428625" cy="4095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635F06-E3F1-401C-876E-326F8CA270E4}"/>
              </a:ext>
            </a:extLst>
          </p:cNvPr>
          <p:cNvSpPr txBox="1"/>
          <p:nvPr/>
        </p:nvSpPr>
        <p:spPr>
          <a:xfrm>
            <a:off x="7506664" y="1733956"/>
            <a:ext cx="43899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            be the set of all parse trees of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Probability of Tree:</a:t>
            </a:r>
          </a:p>
          <a:p>
            <a:endParaRPr lang="en-US" altLang="zh-CN" dirty="0"/>
          </a:p>
          <a:p>
            <a:r>
              <a:rPr lang="en-US" altLang="zh-CN" dirty="0"/>
              <a:t>string of terminals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AF4C774-7489-4521-84A2-301F8F5CE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5721" y="1733956"/>
            <a:ext cx="314325" cy="4000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213165-9F23-4F8C-B3AC-C9D80B33C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281" y="2445732"/>
            <a:ext cx="2524125" cy="495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A53652-DE70-4DD7-961D-A897CC0D8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3281" y="3101518"/>
            <a:ext cx="9906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5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C97-7880-44B9-8020-AB6AF469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Parameterization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1A1B8-337C-497A-8545-2B51849C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1892852"/>
            <a:ext cx="5200650" cy="2895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0D0827-5061-41AB-B345-F74BAEBC4FDC}"/>
              </a:ext>
            </a:extLst>
          </p:cNvPr>
          <p:cNvSpPr txBox="1"/>
          <p:nvPr/>
        </p:nvSpPr>
        <p:spPr>
          <a:xfrm>
            <a:off x="1329179" y="1480008"/>
            <a:ext cx="3195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For each rule type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43D1B9-20AD-4B0A-B42F-20E46989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80" y="5543010"/>
            <a:ext cx="4914900" cy="447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D2823F-9D33-4D7A-98CC-C64B00DF292F}"/>
              </a:ext>
            </a:extLst>
          </p:cNvPr>
          <p:cNvSpPr txBox="1"/>
          <p:nvPr/>
        </p:nvSpPr>
        <p:spPr>
          <a:xfrm>
            <a:off x="1329179" y="4977882"/>
            <a:ext cx="6325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The set of input symbol embeddings for a grammar</a:t>
            </a:r>
            <a:endParaRPr lang="zh-CN" altLang="en-US" sz="20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64385F-37F2-4242-A685-7C65D3E6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80" y="5063667"/>
            <a:ext cx="295275" cy="314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1A3524-1536-4D32-A274-2F3EB202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829" y="1096307"/>
            <a:ext cx="54102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A2033-2DB8-4A59-A5AF-8C148C6B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8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Compound PCFG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49C1C-CA92-46B2-A905-9CCA45A1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33" y="1918060"/>
            <a:ext cx="4781550" cy="514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BD6837-7131-4192-BDE8-D1A29648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83" y="4155649"/>
            <a:ext cx="5029200" cy="1676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797A27-43BA-4E28-BC19-2CD50DB89B8B}"/>
              </a:ext>
            </a:extLst>
          </p:cNvPr>
          <p:cNvSpPr txBox="1"/>
          <p:nvPr/>
        </p:nvSpPr>
        <p:spPr>
          <a:xfrm>
            <a:off x="959471" y="2725051"/>
            <a:ext cx="69778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the input symbol embeddings with     and outputs the sentence-level </a:t>
            </a:r>
          </a:p>
          <a:p>
            <a:r>
              <a:rPr lang="en-US" altLang="zh-CN" sz="2400" b="1" dirty="0"/>
              <a:t>rule probabilities </a:t>
            </a:r>
            <a:endParaRPr lang="zh-CN" altLang="en-US" sz="2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9537AE-4BD9-46D1-BE2A-4BAAC740E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7" y="2814735"/>
            <a:ext cx="276225" cy="285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F93F55-5DB0-441F-A8F0-5C15425AE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833" y="3540452"/>
            <a:ext cx="409575" cy="333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3DE3BA-6DD8-4E89-89F8-1A05A4DB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243" y="1616402"/>
            <a:ext cx="48482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91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BEE4-DD60-4E37-B3E0-3D2B727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Inference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695B15-3E7A-4553-A586-554041F4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70" y="1481653"/>
            <a:ext cx="4941658" cy="589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947391-06E2-4013-9E39-E38F4538DB86}"/>
              </a:ext>
            </a:extLst>
          </p:cNvPr>
          <p:cNvSpPr txBox="1"/>
          <p:nvPr/>
        </p:nvSpPr>
        <p:spPr>
          <a:xfrm>
            <a:off x="1282045" y="1536569"/>
            <a:ext cx="162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Maximize</a:t>
            </a:r>
            <a:endParaRPr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73D406-7CF6-41A3-9584-FC857197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2486025"/>
            <a:ext cx="6229350" cy="9429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A0814A2-9FF1-4B9A-813C-81307615CB2D}"/>
              </a:ext>
            </a:extLst>
          </p:cNvPr>
          <p:cNvSpPr txBox="1"/>
          <p:nvPr/>
        </p:nvSpPr>
        <p:spPr>
          <a:xfrm>
            <a:off x="1282044" y="2631299"/>
            <a:ext cx="162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 C-PCFG</a:t>
            </a:r>
            <a:endParaRPr lang="zh-CN" altLang="en-US" sz="2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9800A7-19C1-494C-991F-E8DFEFBE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328" y="3653928"/>
            <a:ext cx="6172200" cy="5905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728BB20-B658-469A-9D5B-8298BC1617DE}"/>
              </a:ext>
            </a:extLst>
          </p:cNvPr>
          <p:cNvSpPr txBox="1"/>
          <p:nvPr/>
        </p:nvSpPr>
        <p:spPr>
          <a:xfrm>
            <a:off x="1282044" y="3613167"/>
            <a:ext cx="205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 Integral over z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051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2E207-AC5D-46F0-9308-3AF556DE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4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End-to-End contrastive learning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DA486-72D8-4363-BAB1-567F8F9E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84" y="2185365"/>
            <a:ext cx="4724400" cy="981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A8C941-5177-4075-A136-44B220A6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0" y="1350340"/>
            <a:ext cx="4705350" cy="895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297363-EA62-42EE-8F51-10D505588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84" y="3166440"/>
            <a:ext cx="6067425" cy="33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ACBE3-3E75-4086-95D7-BD2D89424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5203145"/>
            <a:ext cx="5639095" cy="12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2C53C-8648-480A-8E4D-F1472748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Span representation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68C072-5D0C-4782-B9FF-5D9445D02B78}"/>
              </a:ext>
            </a:extLst>
          </p:cNvPr>
          <p:cNvSpPr txBox="1"/>
          <p:nvPr/>
        </p:nvSpPr>
        <p:spPr>
          <a:xfrm>
            <a:off x="1039305" y="1859340"/>
            <a:ext cx="87080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Using inside time and memory inefficient.</a:t>
            </a:r>
          </a:p>
          <a:p>
            <a:endParaRPr lang="en-US" altLang="zh-CN" sz="2400" dirty="0"/>
          </a:p>
          <a:p>
            <a:r>
              <a:rPr lang="en-US" altLang="zh-CN" sz="2400" dirty="0"/>
              <a:t>A mean-pooling layer is applied over the hidden states h of the </a:t>
            </a:r>
            <a:r>
              <a:rPr lang="en-US" altLang="zh-CN" sz="2400" dirty="0" err="1"/>
              <a:t>BiLSTM</a:t>
            </a:r>
            <a:r>
              <a:rPr lang="en-US" altLang="zh-CN" sz="2400" dirty="0"/>
              <a:t> and followed by </a:t>
            </a:r>
            <a:r>
              <a:rPr lang="en-US" altLang="zh-CN" sz="2400" b="1" dirty="0"/>
              <a:t>a label-specific </a:t>
            </a:r>
            <a:r>
              <a:rPr lang="en-US" altLang="zh-CN" sz="2400" dirty="0"/>
              <a:t>affine transformation</a:t>
            </a:r>
          </a:p>
          <a:p>
            <a:r>
              <a:rPr lang="en-US" altLang="zh-CN" sz="2400" dirty="0"/>
              <a:t>to produce a label-specific span representation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C1E11E-6C1F-446D-8910-79976F59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907" y="2940770"/>
            <a:ext cx="600664" cy="4220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9EADAD-264C-4BD5-9D08-66D2E6FE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733" y="3398209"/>
            <a:ext cx="390525" cy="314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4A03B6-9502-4522-99ED-1947B72B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3712534"/>
            <a:ext cx="4219575" cy="1285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3F08F1-EA9C-4B55-8DCA-348CEC52B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609" y="4998409"/>
            <a:ext cx="36957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1064B-5F24-4619-88AA-04A4A4A9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Joint objective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D76563-1D88-4BCE-8B33-812829D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09" y="3082786"/>
            <a:ext cx="5753100" cy="1047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5812C3-3B04-492D-AB60-F414B928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11" y="4535717"/>
            <a:ext cx="6101438" cy="585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BA93F3-481D-450F-8D29-221FD0655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2180748"/>
            <a:ext cx="4886325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5A70B6-D8AF-44A3-A350-2D66146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11" y="2095869"/>
            <a:ext cx="470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F8DC-4163-45C5-B45A-ADDE71BF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Result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610EC-2B87-45A2-A8BB-7943DD1C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694"/>
            <a:ext cx="12192000" cy="42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59C68-A9EA-46AB-9C7C-90C4C017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</a:rPr>
              <a:t>Visually Grounded Neural Syntax Acquisition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618960-2AD8-4AD4-A755-4F4727B0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94" y="1824916"/>
            <a:ext cx="4506249" cy="38140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C721BE-CE88-4F4F-A83A-DD172E4C27DB}"/>
              </a:ext>
            </a:extLst>
          </p:cNvPr>
          <p:cNvSpPr/>
          <p:nvPr/>
        </p:nvSpPr>
        <p:spPr>
          <a:xfrm>
            <a:off x="5672830" y="1450991"/>
            <a:ext cx="6125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Intuition </a:t>
            </a:r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“</a:t>
            </a:r>
            <a:r>
              <a:rPr lang="en-US" altLang="zh-CN" dirty="0"/>
              <a:t>Given no prior knowledge of English, and sufficient such pairs, one can infer the correspondence between certain words and visual attributes.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“</a:t>
            </a:r>
            <a:r>
              <a:rPr lang="en-US" altLang="zh-CN" dirty="0"/>
              <a:t>One can further extract constituents, by assuming that concrete spans of words should be processed as a whole, and thus form the constituents.</a:t>
            </a:r>
            <a:r>
              <a:rPr lang="zh-CN" altLang="en-US" dirty="0"/>
              <a:t>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802932-6B18-4A10-9AD3-7EB6690997C2}"/>
              </a:ext>
            </a:extLst>
          </p:cNvPr>
          <p:cNvSpPr txBox="1"/>
          <p:nvPr/>
        </p:nvSpPr>
        <p:spPr>
          <a:xfrm>
            <a:off x="5752729" y="4198850"/>
            <a:ext cx="4796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Using  image-text pairs to facilitate automated language learning, including both </a:t>
            </a:r>
            <a:r>
              <a:rPr lang="en-US" altLang="zh-CN" b="1" dirty="0">
                <a:solidFill>
                  <a:srgbClr val="FF0000"/>
                </a:solidFill>
              </a:rPr>
              <a:t>syntax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b="1" u="sng" dirty="0">
                <a:solidFill>
                  <a:srgbClr val="FF0000"/>
                </a:solidFill>
              </a:rPr>
              <a:t>semantics.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82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6D61D-D3C2-4AE4-AB02-069105E6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Result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DE88D-B6BB-48C4-AA01-00B212A8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6" y="1457425"/>
            <a:ext cx="5640762" cy="46417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51A91D-0631-4AB7-A174-AAA54ECC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24" y="1457425"/>
            <a:ext cx="53054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DF9675-7C8C-4938-A02B-C68BE64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</a:rPr>
              <a:t>Video-aided Unsupervised Grammar Induction</a:t>
            </a:r>
            <a:endParaRPr lang="zh-CN" altLang="en-US" sz="4000" b="1" dirty="0">
              <a:solidFill>
                <a:srgbClr val="0070C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E26CBC-3A9A-48FF-BD01-6DF918B6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05" y="1282880"/>
            <a:ext cx="5946251" cy="54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85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D3235-0D62-4A92-AD21-48D31ACE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Span Representation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418E91-CF3A-40CF-9911-3B7E3A72D51B}"/>
              </a:ext>
            </a:extLst>
          </p:cNvPr>
          <p:cNvSpPr txBox="1"/>
          <p:nvPr/>
        </p:nvSpPr>
        <p:spPr>
          <a:xfrm>
            <a:off x="1348033" y="1690688"/>
            <a:ext cx="952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Extracting video representation from </a:t>
            </a:r>
            <a:r>
              <a:rPr lang="en-US" altLang="zh-CN" sz="2400" b="1" i="1" dirty="0"/>
              <a:t>M</a:t>
            </a:r>
            <a:r>
              <a:rPr lang="en-US" altLang="zh-CN" sz="2400" dirty="0"/>
              <a:t> models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118094-C53F-421A-95DD-2A0F3638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83" y="2575954"/>
            <a:ext cx="5143500" cy="561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BEC57E-22E6-4116-86F3-0196E444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16" y="3324421"/>
            <a:ext cx="5130909" cy="4570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4759E2-32E9-4150-B64F-E2643FB05BB6}"/>
              </a:ext>
            </a:extLst>
          </p:cNvPr>
          <p:cNvSpPr txBox="1"/>
          <p:nvPr/>
        </p:nvSpPr>
        <p:spPr>
          <a:xfrm>
            <a:off x="1335464" y="4525884"/>
            <a:ext cx="952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Multi-head self-attention module and a feed forward network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3FBF57-1746-4ABD-A573-87C1A2182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483" y="3967917"/>
            <a:ext cx="5183420" cy="387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14E59D-03D5-47F7-A2B5-0EAB2F4E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516" y="5301493"/>
            <a:ext cx="1955079" cy="3929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00B985-4EFB-4049-91A8-63AAC764F576}"/>
              </a:ext>
            </a:extLst>
          </p:cNvPr>
          <p:cNvSpPr txBox="1"/>
          <p:nvPr/>
        </p:nvSpPr>
        <p:spPr>
          <a:xfrm>
            <a:off x="8276734" y="2332116"/>
            <a:ext cx="3610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M</a:t>
            </a:r>
            <a:r>
              <a:rPr lang="en-US" altLang="zh-CN" sz="2000" b="1" dirty="0"/>
              <a:t> expert: Object features, Action features, Scene features, Audio features, Scene features, Audio features, OCR features, Face features, Speech features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0689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3C10F-1113-476E-B3BC-DE8F0DE9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Video-Text Matching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B50962-EBFD-487A-8363-CD35A1B0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3" y="1534607"/>
            <a:ext cx="4191000" cy="1933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302FF3-1682-4ADA-9913-963A14B15565}"/>
              </a:ext>
            </a:extLst>
          </p:cNvPr>
          <p:cNvSpPr txBox="1"/>
          <p:nvPr/>
        </p:nvSpPr>
        <p:spPr>
          <a:xfrm>
            <a:off x="1124147" y="3919264"/>
            <a:ext cx="888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set of expert embeddings as                               and the video-span similarity</a:t>
            </a:r>
          </a:p>
          <a:p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88FA6B-07FB-47E2-81A3-ECE7F685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08" y="3919264"/>
            <a:ext cx="1619250" cy="428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658C91-EBF3-436F-BD18-2782BEEF1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33" y="4460299"/>
            <a:ext cx="3995117" cy="18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61120-0B27-4379-991C-B9CD478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Loss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1F84F8-ECE4-4D6E-86DC-CA79FADC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7" y="1575210"/>
            <a:ext cx="5953125" cy="1171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FF7A25-7B56-446F-A2C9-B99C59FE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995041"/>
            <a:ext cx="4838700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8C1BFE-5C47-4C28-B900-7BAA57F93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87" y="4444590"/>
            <a:ext cx="6057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FD29-B3FD-4EC1-BC8D-C90114E1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Dataset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A40058-FE8C-41B9-9A7A-C0B71A368E95}"/>
              </a:ext>
            </a:extLst>
          </p:cNvPr>
          <p:cNvSpPr txBox="1"/>
          <p:nvPr/>
        </p:nvSpPr>
        <p:spPr>
          <a:xfrm>
            <a:off x="1357460" y="1828800"/>
            <a:ext cx="9407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DiDeMo</a:t>
            </a:r>
            <a:r>
              <a:rPr lang="zh-CN" altLang="en-US" sz="2400" b="1" dirty="0"/>
              <a:t>：</a:t>
            </a:r>
            <a:r>
              <a:rPr lang="en-US" altLang="zh-CN" sz="2400" dirty="0"/>
              <a:t> 10K unedited, personal videos from Flickr with roughly 3 − 5 pairs of descriptions and distinct moments per video. There are 32 994, 4 180 and 4 021 video sentence pairs, validation and testing split.</a:t>
            </a:r>
          </a:p>
          <a:p>
            <a:r>
              <a:rPr lang="en-US" altLang="zh-CN" sz="2400" b="1" dirty="0"/>
              <a:t>YouCook2</a:t>
            </a:r>
            <a:r>
              <a:rPr lang="zh-CN" altLang="en-US" sz="2400" b="1" dirty="0"/>
              <a:t>： </a:t>
            </a:r>
            <a:r>
              <a:rPr lang="en-US" altLang="zh-CN" sz="2400" dirty="0"/>
              <a:t>2K long untrimmed videos from 89 cooking recipes. On average, each video has 6 procedure steps described by imperative sentences. There are 8 713, 969 and 3 310 video-sentence pairs in the training, validation and testing sets.</a:t>
            </a:r>
          </a:p>
          <a:p>
            <a:r>
              <a:rPr lang="en-US" altLang="zh-CN" sz="2400" b="1" dirty="0"/>
              <a:t>MSRVTT</a:t>
            </a:r>
            <a:r>
              <a:rPr lang="zh-CN" altLang="en-US" sz="2400" b="1" dirty="0"/>
              <a:t>：</a:t>
            </a:r>
            <a:r>
              <a:rPr lang="en-US" altLang="zh-CN" sz="2400" dirty="0"/>
              <a:t>contains 10K videos sourced from YouTube which are accompanied by 200K descriptive captions. There are 130 260, 9 940 and 59 794 video-sentence pairs in the training, validation and testing sets.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737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44B58-D1BE-47EF-B38B-AE0FB7BE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3" y="1730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Result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ECE7D-C4FA-4719-A859-307A604C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" y="1342870"/>
            <a:ext cx="12192000" cy="53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93D1D-18F5-41DD-8D0A-F526F408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</a:rPr>
              <a:t>Constituent Length</a:t>
            </a:r>
            <a:endParaRPr lang="zh-CN" alt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F58B8D-D5A0-4F08-919A-B0FCA9BD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5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4FFFF-9FF8-48AA-B138-BD168AB5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solidFill>
                  <a:srgbClr val="0070C0"/>
                </a:solidFill>
              </a:rPr>
              <a:t>Constituent Length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87667-13F8-4D76-8467-820B1FC1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94" y="1924589"/>
            <a:ext cx="75247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45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2D33-16AF-4068-AB35-969C3E8F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Contribution of different modalities.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9327A2-F659-4EC6-B09C-B01A84B7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2" y="1804987"/>
            <a:ext cx="74009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F048CD7-65E4-4D27-AAB1-447F4D38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Method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093AC-881F-4A55-91C9-59994856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08346" cy="39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B00B7-FE91-4AA9-9720-908B4C0A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Parsing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F02A51-D2A9-4075-A207-3E62AED6FCC8}"/>
              </a:ext>
            </a:extLst>
          </p:cNvPr>
          <p:cNvSpPr txBox="1"/>
          <p:nvPr/>
        </p:nvSpPr>
        <p:spPr>
          <a:xfrm>
            <a:off x="838200" y="1535837"/>
            <a:ext cx="850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Composing a binary constituency structure of text, using an easy-first bottom-up parser.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4953AD-EB98-4F21-A3C6-2AFDC0B22413}"/>
              </a:ext>
            </a:extLst>
          </p:cNvPr>
          <p:cNvSpPr txBox="1"/>
          <p:nvPr/>
        </p:nvSpPr>
        <p:spPr>
          <a:xfrm>
            <a:off x="1127464" y="2441359"/>
            <a:ext cx="4616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 caption of length </a:t>
            </a:r>
            <a:r>
              <a:rPr lang="en-US" altLang="zh-CN" b="1" dirty="0"/>
              <a:t>n </a:t>
            </a:r>
            <a:r>
              <a:rPr lang="en-US" altLang="zh-CN" dirty="0"/>
              <a:t>consists of </a:t>
            </a:r>
            <a:r>
              <a:rPr lang="en-US" altLang="zh-CN" b="1" dirty="0"/>
              <a:t>n-1 </a:t>
            </a:r>
            <a:r>
              <a:rPr lang="en-US" altLang="zh-CN" dirty="0"/>
              <a:t>steps</a:t>
            </a:r>
          </a:p>
          <a:p>
            <a:r>
              <a:rPr lang="en-US" altLang="zh-CN" dirty="0"/>
              <a:t>At </a:t>
            </a:r>
            <a:r>
              <a:rPr lang="en-US" altLang="zh-CN" b="1" dirty="0"/>
              <a:t>t </a:t>
            </a:r>
            <a:r>
              <a:rPr lang="en-US" altLang="zh-CN" dirty="0"/>
              <a:t>steps: the textual representations of a sequence of constituents is 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 score function </a:t>
            </a:r>
            <a:r>
              <a:rPr lang="en-US" altLang="zh-CN" b="1" i="1" dirty="0"/>
              <a:t>score </a:t>
            </a:r>
            <a:r>
              <a:rPr lang="en-US" altLang="zh-CN" dirty="0"/>
              <a:t>is evaluated on all </a:t>
            </a:r>
          </a:p>
          <a:p>
            <a:r>
              <a:rPr lang="en-US" altLang="zh-CN" dirty="0"/>
              <a:t>pairs of consecutive  constituents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7BA943-DCC5-4F0B-8C13-122BC6F6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65" y="3660719"/>
            <a:ext cx="2429639" cy="31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1DA807-AEED-4641-85FC-C440EE5B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61" y="4834577"/>
            <a:ext cx="3673393" cy="97517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1141B1F-9468-4889-B4A2-D50CF95D4796}"/>
              </a:ext>
            </a:extLst>
          </p:cNvPr>
          <p:cNvCxnSpPr>
            <a:cxnSpLocks/>
          </p:cNvCxnSpPr>
          <p:nvPr/>
        </p:nvCxnSpPr>
        <p:spPr>
          <a:xfrm>
            <a:off x="5743852" y="2045087"/>
            <a:ext cx="0" cy="470159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81A3EA2-021B-412D-B5FE-6716C5E39C6F}"/>
              </a:ext>
            </a:extLst>
          </p:cNvPr>
          <p:cNvSpPr txBox="1"/>
          <p:nvPr/>
        </p:nvSpPr>
        <p:spPr>
          <a:xfrm>
            <a:off x="6587231" y="2281561"/>
            <a:ext cx="4414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pair of constituents                       is </a:t>
            </a:r>
            <a:r>
              <a:rPr lang="en-US" altLang="zh-CN" b="1" dirty="0"/>
              <a:t>sampled</a:t>
            </a:r>
            <a:r>
              <a:rPr lang="en-US" altLang="zh-CN" dirty="0"/>
              <a:t> from all pairs with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 form a new constituent represented as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FAD672-6628-49BA-89BA-ED4300F1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906" y="2243960"/>
            <a:ext cx="1291652" cy="424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60C3F4-E5FE-4893-B67B-2BA0FAF0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647" y="3151226"/>
            <a:ext cx="3200887" cy="8248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8AEA04-F317-4167-9959-D6AC98F7B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11" y="4975017"/>
            <a:ext cx="4761389" cy="9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054CFC5-7941-44FA-B18F-4F1A2B31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Parsing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65D07D-6E28-43B6-8819-DB129904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48" y="1613655"/>
            <a:ext cx="3726610" cy="44497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18C30C-D1FE-4998-8BF5-DD07FB6C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32" y="1786693"/>
            <a:ext cx="5267371" cy="22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1B6AEE7-C415-4605-96D2-6149C9FB5B96}"/>
              </a:ext>
            </a:extLst>
          </p:cNvPr>
          <p:cNvSpPr txBox="1">
            <a:spLocks/>
          </p:cNvSpPr>
          <p:nvPr/>
        </p:nvSpPr>
        <p:spPr>
          <a:xfrm>
            <a:off x="838200" y="587068"/>
            <a:ext cx="10515600" cy="8955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Visual-Semantic Embeddings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6E8E60-A7F1-465C-A634-1AEA489175DD}"/>
              </a:ext>
            </a:extLst>
          </p:cNvPr>
          <p:cNvSpPr txBox="1"/>
          <p:nvPr/>
        </p:nvSpPr>
        <p:spPr>
          <a:xfrm>
            <a:off x="1038688" y="2041957"/>
            <a:ext cx="8738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denote the vector representation of an image </a:t>
            </a:r>
            <a:r>
              <a:rPr lang="en-US" altLang="zh-CN" dirty="0" err="1"/>
              <a:t>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denote the vector </a:t>
            </a:r>
            <a:r>
              <a:rPr lang="en-US" altLang="zh-CN" dirty="0" err="1"/>
              <a:t>representation</a:t>
            </a:r>
            <a:r>
              <a:rPr lang="en-US" altLang="zh-CN" dirty="0"/>
              <a:t> of the j-</a:t>
            </a:r>
            <a:r>
              <a:rPr lang="en-US" altLang="zh-CN" dirty="0" err="1"/>
              <a:t>th</a:t>
            </a:r>
            <a:r>
              <a:rPr lang="en-US" altLang="zh-CN" dirty="0"/>
              <a:t> constituent of its corresponding text caption.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539B76-4D02-4913-8432-263A166E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0" y="2041957"/>
            <a:ext cx="438150" cy="323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09A415-D5C1-456E-A1D1-BB13B171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22" y="2447246"/>
            <a:ext cx="504825" cy="49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BD2A89-6161-431E-910B-3B0E2153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81" y="4039439"/>
            <a:ext cx="3733800" cy="762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81E00F-8E8C-4BB3-8209-6D1B2DEE3CF1}"/>
              </a:ext>
            </a:extLst>
          </p:cNvPr>
          <p:cNvSpPr/>
          <p:nvPr/>
        </p:nvSpPr>
        <p:spPr>
          <a:xfrm>
            <a:off x="1325732" y="3462700"/>
            <a:ext cx="8350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During the matching with images, we ignore the tree structure and index them as a list of constituents.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FB149C-2119-4D1C-AD59-1E845660BE51}"/>
              </a:ext>
            </a:extLst>
          </p:cNvPr>
          <p:cNvSpPr/>
          <p:nvPr/>
        </p:nvSpPr>
        <p:spPr>
          <a:xfrm>
            <a:off x="3231471" y="3739699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 function </a:t>
            </a:r>
            <a:r>
              <a:rPr lang="en-US" altLang="zh-CN" b="1" dirty="0"/>
              <a:t>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2685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0E127-6208-4AE2-91EE-7F13A2A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282"/>
            <a:ext cx="10515600" cy="923330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Training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F8BA8-F034-4C25-8E91-4A9ECD2B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7" y="1485056"/>
            <a:ext cx="4036002" cy="16630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BB176C-59F0-4E82-986C-F64A43ABBE29}"/>
              </a:ext>
            </a:extLst>
          </p:cNvPr>
          <p:cNvSpPr txBox="1"/>
          <p:nvPr/>
        </p:nvSpPr>
        <p:spPr>
          <a:xfrm>
            <a:off x="1091953" y="1041264"/>
            <a:ext cx="737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To optimize the matching the visual and the textual representations.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248C36-F6E4-4E15-BBE3-35EDF1E0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3524370"/>
            <a:ext cx="3895531" cy="15870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277C61-516B-4C2C-AD56-C4800BDA6FE6}"/>
              </a:ext>
            </a:extLst>
          </p:cNvPr>
          <p:cNvSpPr/>
          <p:nvPr/>
        </p:nvSpPr>
        <p:spPr>
          <a:xfrm>
            <a:off x="1091953" y="3068892"/>
            <a:ext cx="659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To optimize textual structures (Reinforce, Distant supervision)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4FF54C-D072-49D0-BD4D-D2E8EA9E7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75" y="5203761"/>
            <a:ext cx="3118374" cy="4244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CA6DF7-6E5F-4D3B-ABBE-6D114FC3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344" y="6012194"/>
            <a:ext cx="3741105" cy="5133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645D1-EDEE-4B96-B45B-86D9857960CE}"/>
              </a:ext>
            </a:extLst>
          </p:cNvPr>
          <p:cNvSpPr/>
          <p:nvPr/>
        </p:nvSpPr>
        <p:spPr>
          <a:xfrm>
            <a:off x="5950998" y="44255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During training, we </a:t>
            </a:r>
            <a:r>
              <a:rPr lang="en-US" altLang="zh-CN" b="1" dirty="0"/>
              <a:t>sample</a:t>
            </a:r>
            <a:r>
              <a:rPr lang="en-US" altLang="zh-CN" dirty="0"/>
              <a:t> constituency parse trees of captions, and reinforce each composition step.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00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0EA9D59-B22E-4A61-9E53-E405EABD633F}"/>
              </a:ext>
            </a:extLst>
          </p:cNvPr>
          <p:cNvSpPr txBox="1">
            <a:spLocks/>
          </p:cNvSpPr>
          <p:nvPr/>
        </p:nvSpPr>
        <p:spPr>
          <a:xfrm>
            <a:off x="838200" y="135282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The Head-Initial Inductive Bias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7D5A1C-AFB4-4FE7-A040-2D838447CA5F}"/>
              </a:ext>
            </a:extLst>
          </p:cNvPr>
          <p:cNvSpPr/>
          <p:nvPr/>
        </p:nvSpPr>
        <p:spPr>
          <a:xfrm>
            <a:off x="1245832" y="1436834"/>
            <a:ext cx="81149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English and many other Indo-European languages are usually </a:t>
            </a:r>
            <a:r>
              <a:rPr lang="en-US" altLang="zh-CN" sz="2800" b="1" dirty="0"/>
              <a:t>head-initial :</a:t>
            </a:r>
          </a:p>
          <a:p>
            <a:endParaRPr lang="en-US" altLang="zh-CN" sz="2800" b="1" dirty="0"/>
          </a:p>
          <a:p>
            <a:r>
              <a:rPr lang="en-US" altLang="zh-CN" sz="2800" dirty="0"/>
              <a:t>  During training, we encourage the model to associate these </a:t>
            </a:r>
            <a:r>
              <a:rPr lang="en-US" altLang="zh-CN" sz="2800" b="1" dirty="0"/>
              <a:t>abstract words</a:t>
            </a:r>
            <a:r>
              <a:rPr lang="en-US" altLang="zh-CN" sz="2800" dirty="0"/>
              <a:t>(on, which, where) with the succeeding constituents instead of the preceding ones.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8183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924</Words>
  <Application>Microsoft Office PowerPoint</Application>
  <PresentationFormat>宽屏</PresentationFormat>
  <Paragraphs>127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Visually Grounded Neural Syntax Acquisition</vt:lpstr>
      <vt:lpstr>Method</vt:lpstr>
      <vt:lpstr>Parsing</vt:lpstr>
      <vt:lpstr>Parsing</vt:lpstr>
      <vt:lpstr>PowerPoint 演示文稿</vt:lpstr>
      <vt:lpstr>Training</vt:lpstr>
      <vt:lpstr>PowerPoint 演示文稿</vt:lpstr>
      <vt:lpstr>Data Sets and Metrics</vt:lpstr>
      <vt:lpstr>PowerPoint 演示文稿</vt:lpstr>
      <vt:lpstr>Results: Data Efficiency</vt:lpstr>
      <vt:lpstr>What is Learned in Visually Grounded Neural Syntax Acquisition ACL2020 Noriyuki Kojima, Hadar Averbuch-Elor, Alexander Rush and Yoav Artz</vt:lpstr>
      <vt:lpstr>PowerPoint 演示文稿</vt:lpstr>
      <vt:lpstr>The token embedding</vt:lpstr>
      <vt:lpstr>Is the concreteness</vt:lpstr>
      <vt:lpstr>PowerPoint 演示文稿</vt:lpstr>
      <vt:lpstr>In test: Change Abstract to Concreteness</vt:lpstr>
      <vt:lpstr>Grounded PCFG Induction with Images AACL2019 Lifeng Jin and William Schuler</vt:lpstr>
      <vt:lpstr>PowerPoint 演示文稿</vt:lpstr>
      <vt:lpstr>P-CFG:</vt:lpstr>
      <vt:lpstr>PCFG: An example</vt:lpstr>
      <vt:lpstr>Parameterization</vt:lpstr>
      <vt:lpstr>Compound PCFG</vt:lpstr>
      <vt:lpstr>Inference</vt:lpstr>
      <vt:lpstr>End-to-End contrastive learning</vt:lpstr>
      <vt:lpstr>Span representation</vt:lpstr>
      <vt:lpstr>Joint objective</vt:lpstr>
      <vt:lpstr>Result</vt:lpstr>
      <vt:lpstr>Result</vt:lpstr>
      <vt:lpstr>Video-aided Unsupervised Grammar Induction</vt:lpstr>
      <vt:lpstr>Span Representation</vt:lpstr>
      <vt:lpstr>Video-Text Matching</vt:lpstr>
      <vt:lpstr>Loss</vt:lpstr>
      <vt:lpstr>Dataset</vt:lpstr>
      <vt:lpstr>Result</vt:lpstr>
      <vt:lpstr>Constituent Length</vt:lpstr>
      <vt:lpstr>Constituent Length</vt:lpstr>
      <vt:lpstr>Contribution of different modalities.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Moger Huang</dc:creator>
  <cp:lastModifiedBy>Moger</cp:lastModifiedBy>
  <cp:revision>60</cp:revision>
  <dcterms:created xsi:type="dcterms:W3CDTF">2021-06-23T05:09:07Z</dcterms:created>
  <dcterms:modified xsi:type="dcterms:W3CDTF">2021-06-24T07:48:04Z</dcterms:modified>
</cp:coreProperties>
</file>